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handoutMasterIdLst>
    <p:handoutMasterId r:id="rId9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9929813" cy="67992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2D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62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596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EBC7D-C98D-40A0-98C9-EF4F184ADB72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596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DA089-D75B-4CDB-90F6-59ACA549B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6540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53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0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3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693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7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9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74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757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18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65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1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14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2374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Accelerating Higher Education Expansion and Development </a:t>
            </a:r>
            <a:b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Adobe Myungjo Std M" panose="02020600000000000000" pitchFamily="18" charset="-128"/>
                <a:ea typeface="Adobe Myungjo Std M" panose="02020600000000000000" pitchFamily="18" charset="-128"/>
              </a:rPr>
            </a:b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(AHEAD)</a:t>
            </a:r>
            <a:endParaRPr lang="en-US" sz="4000" b="1" dirty="0">
              <a:solidFill>
                <a:schemeClr val="accent2">
                  <a:lumMod val="50000"/>
                </a:schemeClr>
              </a:solidFill>
              <a:latin typeface="Adobe Myungjo Std M" panose="02020600000000000000" pitchFamily="18" charset="-128"/>
              <a:ea typeface="Adobe Myungjo Std M" panose="02020600000000000000" pitchFamily="18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806140"/>
            <a:ext cx="100584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Ministry of Higher Education &amp; Highways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10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78317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Project Highlights 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</a:pPr>
            <a:r>
              <a:rPr lang="en-US" sz="2800" dirty="0" smtClean="0"/>
              <a:t>Project Period		: June 2017 to June 2023  (5 Years)</a:t>
            </a:r>
          </a:p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</a:pPr>
            <a:r>
              <a:rPr lang="en-US" sz="2800" dirty="0" smtClean="0"/>
              <a:t>Project Value 		: US$ 100 Million</a:t>
            </a:r>
          </a:p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</a:pPr>
            <a:r>
              <a:rPr lang="en-US" sz="2800" dirty="0" smtClean="0"/>
              <a:t>Sources of Finance</a:t>
            </a:r>
          </a:p>
          <a:p>
            <a:pPr lvl="2">
              <a:spcBef>
                <a:spcPts val="1200"/>
              </a:spcBef>
              <a:buClr>
                <a:schemeClr val="accent2">
                  <a:lumMod val="50000"/>
                </a:schemeClr>
              </a:buClr>
            </a:pPr>
            <a:r>
              <a:rPr lang="en-US" sz="2400" dirty="0" smtClean="0"/>
              <a:t>IBRD			: </a:t>
            </a:r>
            <a:r>
              <a:rPr lang="en-US" sz="2400" dirty="0"/>
              <a:t>US$ </a:t>
            </a:r>
            <a:r>
              <a:rPr lang="en-US" sz="2400" dirty="0" smtClean="0"/>
              <a:t>67 Million </a:t>
            </a:r>
          </a:p>
          <a:p>
            <a:pPr lvl="2">
              <a:spcBef>
                <a:spcPts val="1200"/>
              </a:spcBef>
              <a:buClr>
                <a:schemeClr val="accent2">
                  <a:lumMod val="50000"/>
                </a:schemeClr>
              </a:buClr>
            </a:pPr>
            <a:r>
              <a:rPr lang="en-US" sz="2400" dirty="0" smtClean="0"/>
              <a:t>IDA			: US</a:t>
            </a:r>
            <a:r>
              <a:rPr lang="en-US" sz="2400" dirty="0"/>
              <a:t>$ 33 </a:t>
            </a:r>
            <a:r>
              <a:rPr lang="en-US" sz="2400" dirty="0" smtClean="0"/>
              <a:t> Million</a:t>
            </a:r>
          </a:p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</a:pPr>
            <a:r>
              <a:rPr lang="en-US" sz="2800" dirty="0" smtClean="0"/>
              <a:t>Key Results Areas</a:t>
            </a:r>
          </a:p>
          <a:p>
            <a:pPr lvl="2">
              <a:spcBef>
                <a:spcPts val="1200"/>
              </a:spcBef>
              <a:buClr>
                <a:schemeClr val="accent2">
                  <a:lumMod val="50000"/>
                </a:schemeClr>
              </a:buClr>
            </a:pPr>
            <a:r>
              <a:rPr lang="en-US" sz="2400" dirty="0" smtClean="0"/>
              <a:t>Increasing enrolment in tertiary education in priority disciplines </a:t>
            </a:r>
          </a:p>
          <a:p>
            <a:pPr lvl="2">
              <a:spcBef>
                <a:spcPts val="1200"/>
              </a:spcBef>
              <a:buClr>
                <a:schemeClr val="accent2">
                  <a:lumMod val="50000"/>
                </a:schemeClr>
              </a:buClr>
            </a:pPr>
            <a:r>
              <a:rPr lang="en-US" sz="2400" dirty="0" smtClean="0"/>
              <a:t>Improving the Quality of Higher Education</a:t>
            </a:r>
          </a:p>
          <a:p>
            <a:pPr lvl="2">
              <a:spcBef>
                <a:spcPts val="1200"/>
              </a:spcBef>
              <a:buClr>
                <a:schemeClr val="accent2">
                  <a:lumMod val="50000"/>
                </a:schemeClr>
              </a:buClr>
            </a:pPr>
            <a:r>
              <a:rPr lang="en-US" sz="2400" dirty="0" smtClean="0"/>
              <a:t>Promoting Research Development and Innovation </a:t>
            </a:r>
          </a:p>
          <a:p>
            <a:pPr lvl="1">
              <a:buClr>
                <a:schemeClr val="accent2">
                  <a:lumMod val="50000"/>
                </a:schemeClr>
              </a:buClr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9114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02117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Country Context 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" y="1310640"/>
            <a:ext cx="11856720" cy="52578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+mj-lt"/>
              <a:buAutoNum type="arabicPeriod"/>
            </a:pPr>
            <a:r>
              <a:rPr lang="en-US" sz="2600" dirty="0" smtClean="0"/>
              <a:t>Sri Lanka is a lower-middle-income country with per capita income of US$ 3,900 and a population of around 21million but country shows some demographic and economic characteristics of a upper-middle-income country; low population growth rate (0.92%) , structure of the economy moving towards services (61%) and industry (31%)</a:t>
            </a:r>
          </a:p>
          <a:p>
            <a:pPr marL="457200" indent="-457200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+mj-lt"/>
              <a:buAutoNum type="arabicPeriod"/>
            </a:pPr>
            <a:r>
              <a:rPr lang="en-US" sz="2600" dirty="0" smtClean="0"/>
              <a:t>Some Basic human development levels in Sri </a:t>
            </a:r>
            <a:r>
              <a:rPr lang="en-US" sz="2600" dirty="0"/>
              <a:t>L</a:t>
            </a:r>
            <a:r>
              <a:rPr lang="en-US" sz="2600" dirty="0" smtClean="0"/>
              <a:t>anka are high by the standards of LMICs to UMICs (Primary and Secondary Education, Literacy  Rate and Life Expectancy) </a:t>
            </a:r>
          </a:p>
          <a:p>
            <a:pPr marL="457200" indent="-457200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+mj-lt"/>
              <a:buAutoNum type="arabicPeriod"/>
            </a:pPr>
            <a:r>
              <a:rPr lang="en-US" sz="2600" dirty="0" smtClean="0"/>
              <a:t>Primary and </a:t>
            </a:r>
            <a:r>
              <a:rPr lang="en-US" sz="2600" dirty="0"/>
              <a:t>s</a:t>
            </a:r>
            <a:r>
              <a:rPr lang="en-US" sz="2600" dirty="0" smtClean="0"/>
              <a:t>econdary </a:t>
            </a:r>
            <a:r>
              <a:rPr lang="en-US" sz="2600" dirty="0"/>
              <a:t>e</a:t>
            </a:r>
            <a:r>
              <a:rPr lang="en-US" sz="2600" dirty="0" smtClean="0"/>
              <a:t>ducation outcome are improving recent fast providing a strong foundation for development of higher education </a:t>
            </a:r>
          </a:p>
          <a:p>
            <a:pPr marL="457200" indent="-457200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+mj-lt"/>
              <a:buAutoNum type="arabicPeriod"/>
            </a:pPr>
            <a:r>
              <a:rPr lang="en-US" sz="2600" dirty="0" smtClean="0"/>
              <a:t>Government considers higher education as a vital engine for development of and the promotion of shared prosperity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6609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66616"/>
            <a:ext cx="10058400" cy="666434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Sector Highlights 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188720"/>
            <a:ext cx="10485120" cy="554736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+mj-lt"/>
              <a:buAutoNum type="arabicPeriod"/>
            </a:pPr>
            <a:r>
              <a:rPr lang="en-US" sz="2600" dirty="0" smtClean="0"/>
              <a:t>Low gross enrolment ratio in Higher Education Sector due to limited opportunities available </a:t>
            </a:r>
          </a:p>
          <a:p>
            <a:pPr marL="457200" indent="-457200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+mj-lt"/>
              <a:buAutoNum type="arabicPeriod"/>
            </a:pPr>
            <a:r>
              <a:rPr lang="en-US" sz="2600" dirty="0" smtClean="0"/>
              <a:t>Shortage of qualified academic staff </a:t>
            </a:r>
          </a:p>
          <a:p>
            <a:pPr marL="457200" indent="-457200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+mj-lt"/>
              <a:buAutoNum type="arabicPeriod"/>
            </a:pPr>
            <a:r>
              <a:rPr lang="en-US" sz="2600" dirty="0" smtClean="0"/>
              <a:t>Quality variation among institutions</a:t>
            </a:r>
          </a:p>
          <a:p>
            <a:pPr marL="457200" indent="-457200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+mj-lt"/>
              <a:buAutoNum type="arabicPeriod"/>
            </a:pPr>
            <a:r>
              <a:rPr lang="en-US" sz="2600" dirty="0" smtClean="0"/>
              <a:t>Domination of teacher centered traditional and passive student learning </a:t>
            </a:r>
          </a:p>
          <a:p>
            <a:pPr marL="457200" indent="-457200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+mj-lt"/>
              <a:buAutoNum type="arabicPeriod"/>
            </a:pPr>
            <a:r>
              <a:rPr lang="en-US" sz="2600" dirty="0" smtClean="0"/>
              <a:t>Variation of employability prospects and employment experience </a:t>
            </a:r>
          </a:p>
          <a:p>
            <a:pPr marL="457200" indent="-457200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+mj-lt"/>
              <a:buAutoNum type="arabicPeriod"/>
            </a:pPr>
            <a:r>
              <a:rPr lang="en-US" sz="2600" dirty="0" smtClean="0"/>
              <a:t>Less focus on research and innovation </a:t>
            </a:r>
          </a:p>
          <a:p>
            <a:pPr marL="457200" indent="-457200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+mj-lt"/>
              <a:buAutoNum type="arabicPeriod"/>
            </a:pPr>
            <a:r>
              <a:rPr lang="en-US" sz="2600" dirty="0" smtClean="0"/>
              <a:t>Low level of public funding </a:t>
            </a:r>
          </a:p>
          <a:p>
            <a:pPr marL="457200" indent="-457200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+mj-lt"/>
              <a:buAutoNum type="arabicPeriod"/>
            </a:pPr>
            <a:r>
              <a:rPr lang="en-US" sz="2600" dirty="0"/>
              <a:t>P</a:t>
            </a:r>
            <a:r>
              <a:rPr lang="en-US" sz="2600" dirty="0" smtClean="0"/>
              <a:t>rivate education without proper regulation (quality enhancement is required)</a:t>
            </a:r>
          </a:p>
          <a:p>
            <a:pPr marL="457200" indent="-457200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+mj-lt"/>
              <a:buAutoNum type="arabicPeriod"/>
            </a:pPr>
            <a:r>
              <a:rPr lang="en-US" sz="2600" dirty="0" smtClean="0"/>
              <a:t>Lack of proper QAA system </a:t>
            </a:r>
          </a:p>
        </p:txBody>
      </p:sp>
    </p:spTree>
    <p:extLst>
      <p:ext uri="{BB962C8B-B14F-4D97-AF65-F5344CB8AC3E}">
        <p14:creationId xmlns:p14="http://schemas.microsoft.com/office/powerpoint/2010/main" val="47424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240" y="1"/>
            <a:ext cx="10058400" cy="80772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Key Results Areas 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07721"/>
            <a:ext cx="12192000" cy="60502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i="1" dirty="0" smtClean="0">
                <a:solidFill>
                  <a:schemeClr val="accent2">
                    <a:lumMod val="75000"/>
                  </a:schemeClr>
                </a:solidFill>
              </a:rPr>
              <a:t>Results Area 1: Increasing the Enrollment in Higher Education in Priority Disciplines for Economic Development 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STEM Areas and ATIs under SLIATE </a:t>
            </a:r>
          </a:p>
          <a:p>
            <a:pPr marL="0" indent="0">
              <a:buNone/>
            </a:pPr>
            <a:r>
              <a:rPr lang="en-US" sz="2600" i="1" dirty="0" smtClean="0">
                <a:solidFill>
                  <a:schemeClr val="accent2">
                    <a:lumMod val="75000"/>
                  </a:schemeClr>
                </a:solidFill>
              </a:rPr>
              <a:t>Results Area 2: Improving the Quality of Higher Education </a:t>
            </a:r>
          </a:p>
          <a:p>
            <a:pPr lvl="1">
              <a:spcBef>
                <a:spcPts val="60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Enriching Teaching Learning and Assessment (ELTA) and English Language Skills Enhancement (ELSE)</a:t>
            </a:r>
          </a:p>
          <a:p>
            <a:pPr lvl="1">
              <a:spcBef>
                <a:spcPts val="40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Professional Development  - Postgraduate Funding , Short Term Training for Capacity Building </a:t>
            </a:r>
          </a:p>
          <a:p>
            <a:pPr lvl="1">
              <a:spcBef>
                <a:spcPts val="40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Strengthening QAA work </a:t>
            </a:r>
            <a:endParaRPr lang="en-US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600" i="1" dirty="0" smtClean="0">
                <a:solidFill>
                  <a:schemeClr val="accent2">
                    <a:lumMod val="75000"/>
                  </a:schemeClr>
                </a:solidFill>
              </a:rPr>
              <a:t>Results Area 3: Promoting Research Development and Innovation </a:t>
            </a:r>
          </a:p>
          <a:p>
            <a:pPr lvl="1">
              <a:spcBef>
                <a:spcPts val="60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Develop a culture of research &amp; development and innovation &amp; Commercialization (RDIC)</a:t>
            </a:r>
          </a:p>
          <a:p>
            <a:pPr lvl="2">
              <a:spcBef>
                <a:spcPts val="60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System of competitive performance based research </a:t>
            </a:r>
            <a:r>
              <a:rPr lang="en-US" dirty="0" smtClean="0"/>
              <a:t>Projects</a:t>
            </a:r>
            <a:endParaRPr lang="en-US" dirty="0" smtClean="0"/>
          </a:p>
          <a:p>
            <a:pPr lvl="2">
              <a:spcBef>
                <a:spcPts val="60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STEMS- HEMS Interdisciplinary research </a:t>
            </a:r>
          </a:p>
          <a:p>
            <a:pPr lvl="2">
              <a:spcBef>
                <a:spcPts val="60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Development of University Business Linkages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6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47395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Disbursement-Linked Indicators (DLIs) </a:t>
            </a:r>
            <a:endParaRPr lang="en-US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7160" y="883920"/>
            <a:ext cx="11841480" cy="6111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i="1" dirty="0">
                <a:solidFill>
                  <a:schemeClr val="accent2">
                    <a:lumMod val="75000"/>
                  </a:schemeClr>
                </a:solidFill>
              </a:rPr>
              <a:t>Results Area 1: Increasing the Enrollment in Higher Education in Priority Disciplines for Economic Development </a:t>
            </a:r>
          </a:p>
          <a:p>
            <a:pPr lvl="1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dirty="0" smtClean="0"/>
              <a:t>DLI 1 (US$ 22m): Increasing intake in STEM degree </a:t>
            </a:r>
            <a:r>
              <a:rPr lang="en-US" sz="2200" dirty="0" err="1" smtClean="0"/>
              <a:t>programmes</a:t>
            </a:r>
            <a:r>
              <a:rPr lang="en-US" sz="2200" dirty="0" smtClean="0"/>
              <a:t> </a:t>
            </a:r>
          </a:p>
          <a:p>
            <a:pPr lvl="1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 </a:t>
            </a:r>
            <a:r>
              <a:rPr lang="en-US" sz="2200" dirty="0" smtClean="0"/>
              <a:t>DLI2 </a:t>
            </a:r>
            <a:r>
              <a:rPr lang="en-US" sz="2200" dirty="0"/>
              <a:t>(US$ </a:t>
            </a:r>
            <a:r>
              <a:rPr lang="en-US" sz="2200" dirty="0" smtClean="0"/>
              <a:t>8m): Higher Education Sector Development Strategy </a:t>
            </a:r>
            <a:endParaRPr lang="en-US" sz="2200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2600" i="1" dirty="0">
                <a:solidFill>
                  <a:schemeClr val="accent2">
                    <a:lumMod val="75000"/>
                  </a:schemeClr>
                </a:solidFill>
              </a:rPr>
              <a:t>Results Area 2: Improving the Quality of Higher Education </a:t>
            </a:r>
          </a:p>
          <a:p>
            <a:pPr lvl="1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DLI </a:t>
            </a:r>
            <a:r>
              <a:rPr lang="en-US" sz="2200" dirty="0" smtClean="0"/>
              <a:t>3(US</a:t>
            </a:r>
            <a:r>
              <a:rPr lang="en-US" sz="2200" dirty="0"/>
              <a:t>$ </a:t>
            </a:r>
            <a:r>
              <a:rPr lang="en-US" sz="2200" dirty="0" smtClean="0"/>
              <a:t>24m): Faculty level System for Enriching </a:t>
            </a:r>
            <a:r>
              <a:rPr lang="en-US" sz="2200" dirty="0"/>
              <a:t>Teaching Learning and Assessment (ELTA) and </a:t>
            </a:r>
            <a:r>
              <a:rPr lang="en-US" sz="2200" dirty="0" smtClean="0"/>
              <a:t>Enhancement </a:t>
            </a:r>
            <a:r>
              <a:rPr lang="en-US" sz="2200" dirty="0"/>
              <a:t>(ELSE)</a:t>
            </a:r>
          </a:p>
          <a:p>
            <a:pPr lvl="1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DLI </a:t>
            </a:r>
            <a:r>
              <a:rPr lang="en-US" sz="2200" dirty="0" smtClean="0"/>
              <a:t>4(US</a:t>
            </a:r>
            <a:r>
              <a:rPr lang="en-US" sz="2200" dirty="0"/>
              <a:t>$ </a:t>
            </a:r>
            <a:r>
              <a:rPr lang="en-US" sz="2200" dirty="0" smtClean="0"/>
              <a:t>11m</a:t>
            </a:r>
            <a:r>
              <a:rPr lang="en-US" sz="2200" dirty="0"/>
              <a:t>): </a:t>
            </a:r>
            <a:r>
              <a:rPr lang="en-US" sz="2200" dirty="0" smtClean="0"/>
              <a:t>Department level systems for </a:t>
            </a:r>
            <a:r>
              <a:rPr lang="en-US" sz="2200" dirty="0"/>
              <a:t>Enriching Teaching Learning and Assessment (ELTA) and s Enhancement (ELSE)</a:t>
            </a:r>
          </a:p>
          <a:p>
            <a:pPr lvl="1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DLI </a:t>
            </a:r>
            <a:r>
              <a:rPr lang="en-US" sz="2200" dirty="0" smtClean="0"/>
              <a:t>5(US</a:t>
            </a:r>
            <a:r>
              <a:rPr lang="en-US" sz="2200" dirty="0"/>
              <a:t>$ </a:t>
            </a:r>
            <a:r>
              <a:rPr lang="en-US" sz="2200" dirty="0" smtClean="0"/>
              <a:t>12m</a:t>
            </a:r>
            <a:r>
              <a:rPr lang="en-US" sz="2200" dirty="0"/>
              <a:t>): Postgraduate Funding , Short Term Training for Capacity Building </a:t>
            </a:r>
            <a:endParaRPr lang="en-US" sz="2200" dirty="0" smtClean="0"/>
          </a:p>
          <a:p>
            <a:pPr lvl="1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200" dirty="0" smtClean="0"/>
              <a:t>Strengthening </a:t>
            </a:r>
            <a:r>
              <a:rPr lang="en-US" sz="2200" dirty="0"/>
              <a:t>QAA work </a:t>
            </a:r>
            <a:endParaRPr lang="en-US" sz="2200" i="1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2600" i="1" dirty="0">
                <a:solidFill>
                  <a:schemeClr val="accent2">
                    <a:lumMod val="75000"/>
                  </a:schemeClr>
                </a:solidFill>
              </a:rPr>
              <a:t>Results Area 3: Promoting Research Development and Innovation </a:t>
            </a:r>
            <a:endParaRPr lang="en-US" sz="26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DLI </a:t>
            </a:r>
            <a:r>
              <a:rPr lang="en-US" sz="2200" dirty="0" smtClean="0"/>
              <a:t>6 (US</a:t>
            </a:r>
            <a:r>
              <a:rPr lang="en-US" sz="2200" dirty="0"/>
              <a:t>$ </a:t>
            </a:r>
            <a:r>
              <a:rPr lang="en-US" sz="2200" dirty="0" smtClean="0"/>
              <a:t>16m): University level systems for Research and Development, Innovation and Commercialization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7934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6338"/>
            <a:ext cx="10515600" cy="935640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Programme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Implementation 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639" y="1416676"/>
            <a:ext cx="11539471" cy="5441324"/>
          </a:xfrm>
        </p:spPr>
        <p:txBody>
          <a:bodyPr/>
          <a:lstStyle/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National Level Agencies:</a:t>
            </a:r>
          </a:p>
          <a:p>
            <a:pPr lvl="1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Ministry of Higher Education and Highways (MHEH)</a:t>
            </a:r>
          </a:p>
          <a:p>
            <a:pPr lvl="1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University Grants Commission(UGC) </a:t>
            </a:r>
          </a:p>
          <a:p>
            <a:pPr lvl="1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Sri Lanka Institute of Advanced Technological Education (SLIATE)</a:t>
            </a:r>
          </a:p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Institution Level </a:t>
            </a:r>
          </a:p>
          <a:p>
            <a:pPr lvl="1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Universities (OTS)</a:t>
            </a:r>
          </a:p>
          <a:p>
            <a:pPr lvl="1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Advanced Technological Institute </a:t>
            </a:r>
          </a:p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Operation Monitoring and Support Team (OMST)</a:t>
            </a:r>
          </a:p>
          <a:p>
            <a:pPr lvl="1"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This will be set up in the Ministry of Higher Education and Highways integrated with the UGC to provide academic, Technical and Operational Expertise for the Implementation of AHEAD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29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533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Adobe Myungjo Std M</vt:lpstr>
      <vt:lpstr>Arial</vt:lpstr>
      <vt:lpstr>Calibri</vt:lpstr>
      <vt:lpstr>Calibri Light</vt:lpstr>
      <vt:lpstr>Wingdings</vt:lpstr>
      <vt:lpstr>Office Theme</vt:lpstr>
      <vt:lpstr>Accelerating Higher Education Expansion and Development  (AHEAD)</vt:lpstr>
      <vt:lpstr>Project Highlights </vt:lpstr>
      <vt:lpstr>Country Context </vt:lpstr>
      <vt:lpstr>Sector Highlights </vt:lpstr>
      <vt:lpstr>Key Results Areas </vt:lpstr>
      <vt:lpstr>Disbursement-Linked Indicators (DLIs) </vt:lpstr>
      <vt:lpstr>Programme Implementation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Accelerating Higher Education Expansion and Development  AHEAD</dc:title>
  <dc:creator>Admin</dc:creator>
  <cp:lastModifiedBy>Admin</cp:lastModifiedBy>
  <cp:revision>24</cp:revision>
  <cp:lastPrinted>2018-02-09T04:12:59Z</cp:lastPrinted>
  <dcterms:created xsi:type="dcterms:W3CDTF">2018-02-07T18:11:31Z</dcterms:created>
  <dcterms:modified xsi:type="dcterms:W3CDTF">2018-02-16T03:22:59Z</dcterms:modified>
</cp:coreProperties>
</file>